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58780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436760" y="2266560"/>
            <a:ext cx="58780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43676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44888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424320" y="58788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5411880" y="58788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436760" y="226656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424320" y="226656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5411880" y="226656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1436760" y="587880"/>
            <a:ext cx="5878080" cy="3213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58780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30320" y="3526920"/>
            <a:ext cx="8164080" cy="2769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143676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436760" y="587880"/>
            <a:ext cx="5878080" cy="3213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44888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1436760" y="2266560"/>
            <a:ext cx="58780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58780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436760" y="2266560"/>
            <a:ext cx="58780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143676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44888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424320" y="58788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5411880" y="58788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1436760" y="226656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424320" y="226656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5411880" y="226656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1436760" y="587880"/>
            <a:ext cx="5878080" cy="3213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58780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58780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130320" y="3526920"/>
            <a:ext cx="8164080" cy="2769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143676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44888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1436760" y="2266560"/>
            <a:ext cx="58780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58780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1436760" y="2266560"/>
            <a:ext cx="58780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143676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444888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3424320" y="58788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5411880" y="58788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1436760" y="226656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body"/>
          </p:nvPr>
        </p:nvSpPr>
        <p:spPr>
          <a:xfrm>
            <a:off x="3424320" y="226656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20" name="PlaceHolder 7"/>
          <p:cNvSpPr>
            <a:spLocks noGrp="1"/>
          </p:cNvSpPr>
          <p:nvPr>
            <p:ph type="body"/>
          </p:nvPr>
        </p:nvSpPr>
        <p:spPr>
          <a:xfrm>
            <a:off x="5411880" y="2266560"/>
            <a:ext cx="189252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30320" y="3526920"/>
            <a:ext cx="8164080" cy="2769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43676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3213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448880" y="226656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448880" y="587880"/>
            <a:ext cx="28684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436760" y="2266560"/>
            <a:ext cx="5878080" cy="153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91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4571640" cy="51433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311400" y="500760"/>
            <a:ext cx="3704040" cy="204912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879080" y="500760"/>
            <a:ext cx="3953520" cy="411120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3A48A80B-2063-49B1-A635-FFC32E8AA0CC}" type="slidenum">
              <a:rPr b="0" lang="en-US" sz="1000" spc="-1" strike="noStrike">
                <a:solidFill>
                  <a:srgbClr val="666666"/>
                </a:solidFill>
                <a:latin typeface="Roboto"/>
                <a:ea typeface="Roboto"/>
              </a:rPr>
              <a:t>17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0" y="0"/>
            <a:ext cx="4313520" cy="51433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2"/>
          <p:cNvSpPr/>
          <p:nvPr/>
        </p:nvSpPr>
        <p:spPr>
          <a:xfrm>
            <a:off x="0" y="44280"/>
            <a:ext cx="4313160" cy="4398840"/>
          </a:xfrm>
          <a:custGeom>
            <a:avLst/>
            <a:gdLst/>
            <a:ahLst/>
            <a:rect l="l" t="t" r="r" b="b"/>
            <a:pathLst>
              <a:path w="172545" h="17597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3"/>
          <p:cNvSpPr/>
          <p:nvPr/>
        </p:nvSpPr>
        <p:spPr>
          <a:xfrm>
            <a:off x="0" y="0"/>
            <a:ext cx="4316400" cy="4395240"/>
          </a:xfrm>
          <a:custGeom>
            <a:avLst/>
            <a:gdLst/>
            <a:ahLst/>
            <a:rect l="l" t="t" r="r" b="b"/>
            <a:pathLst>
              <a:path w="172676" h="175824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4"/>
          <p:cNvSpPr>
            <a:spLocks noGrp="1"/>
          </p:cNvSpPr>
          <p:nvPr>
            <p:ph type="title"/>
          </p:nvPr>
        </p:nvSpPr>
        <p:spPr>
          <a:xfrm>
            <a:off x="311760" y="500760"/>
            <a:ext cx="3706200" cy="250848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4644720" y="500760"/>
            <a:ext cx="4165920" cy="409824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F86B6B87-BA34-46EE-9294-56262E6C1494}" type="slidenum">
              <a:rPr b="0" lang="en-US" sz="1000" spc="-1" strike="noStrike">
                <a:solidFill>
                  <a:srgbClr val="666666"/>
                </a:solidFill>
                <a:latin typeface="Roboto"/>
                <a:ea typeface="Roboto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30320" y="3526920"/>
            <a:ext cx="8164080" cy="59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3750" spc="-1" strike="noStrike">
                <a:latin typeface="Arial"/>
              </a:rPr>
              <a:t>Click to edit the title text format</a:t>
            </a:r>
            <a:endParaRPr b="0" lang="en-US" sz="375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436760" y="587880"/>
            <a:ext cx="5878080" cy="3213360"/>
          </a:xfrm>
          <a:prstGeom prst="rect">
            <a:avLst/>
          </a:prstGeom>
        </p:spPr>
        <p:txBody>
          <a:bodyPr lIns="0" rIns="0" tIns="0" bIns="0">
            <a:spAutoFit/>
          </a:bodyPr>
          <a:p>
            <a:pPr>
              <a:spcBef>
                <a:spcPts val="1284"/>
              </a:spcBef>
            </a:pPr>
            <a:r>
              <a:rPr b="0" lang="en-US" sz="2910" spc="-1" strike="noStrike">
                <a:latin typeface="Arial"/>
              </a:rPr>
              <a:t>Click to edit the outline text format</a:t>
            </a:r>
            <a:endParaRPr b="0" lang="en-US" sz="2910" spc="-1" strike="noStrike">
              <a:latin typeface="Arial"/>
            </a:endParaRPr>
          </a:p>
          <a:p>
            <a:pPr lvl="1">
              <a:spcBef>
                <a:spcPts val="1026"/>
              </a:spcBef>
            </a:pPr>
            <a:r>
              <a:rPr b="0" lang="en-US" sz="2540" spc="-1" strike="noStrike">
                <a:latin typeface="Arial"/>
              </a:rPr>
              <a:t>Second Outline Level</a:t>
            </a:r>
            <a:endParaRPr b="0" lang="en-US" sz="2540" spc="-1" strike="noStrike">
              <a:latin typeface="Arial"/>
            </a:endParaRPr>
          </a:p>
          <a:p>
            <a:pPr lvl="2">
              <a:spcBef>
                <a:spcPts val="771"/>
              </a:spcBef>
            </a:pPr>
            <a:r>
              <a:rPr b="0" lang="en-US" sz="2180" spc="-1" strike="noStrike">
                <a:latin typeface="Arial"/>
              </a:rPr>
              <a:t>Third Outline Level</a:t>
            </a:r>
            <a:endParaRPr b="0" lang="en-US" sz="2180" spc="-1" strike="noStrike">
              <a:latin typeface="Arial"/>
            </a:endParaRPr>
          </a:p>
          <a:p>
            <a:pPr lvl="3">
              <a:spcBef>
                <a:spcPts val="513"/>
              </a:spcBef>
            </a:pPr>
            <a:r>
              <a:rPr b="0" lang="en-US" sz="1820" spc="-1" strike="noStrike">
                <a:latin typeface="Arial"/>
              </a:rPr>
              <a:t>Fourth Outline Level</a:t>
            </a:r>
            <a:endParaRPr b="0" lang="en-US" sz="1820" spc="-1" strike="noStrike">
              <a:latin typeface="Arial"/>
            </a:endParaRPr>
          </a:p>
          <a:p>
            <a:pPr lvl="4">
              <a:spcBef>
                <a:spcPts val="255"/>
              </a:spcBef>
            </a:pPr>
            <a:r>
              <a:rPr b="0" lang="en-US" sz="1820" spc="-1" strike="noStrike">
                <a:latin typeface="Arial"/>
              </a:rPr>
              <a:t>Fifth Outline Level</a:t>
            </a:r>
            <a:endParaRPr b="0" lang="en-US" sz="1820" spc="-1" strike="noStrike">
              <a:latin typeface="Arial"/>
            </a:endParaRPr>
          </a:p>
          <a:p>
            <a:pPr lvl="5">
              <a:spcBef>
                <a:spcPts val="255"/>
              </a:spcBef>
            </a:pPr>
            <a:r>
              <a:rPr b="0" lang="en-US" sz="1820" spc="-1" strike="noStrike">
                <a:latin typeface="Arial"/>
              </a:rPr>
              <a:t>Sixth Outline Level</a:t>
            </a:r>
            <a:endParaRPr b="0" lang="en-US" sz="1820" spc="-1" strike="noStrike">
              <a:latin typeface="Arial"/>
            </a:endParaRPr>
          </a:p>
          <a:p>
            <a:pPr lvl="6">
              <a:spcBef>
                <a:spcPts val="255"/>
              </a:spcBef>
            </a:pPr>
            <a:r>
              <a:rPr b="0" lang="en-US" sz="1820" spc="-1" strike="noStrike">
                <a:latin typeface="Arial"/>
              </a:rPr>
              <a:t>Seventh Outline Level</a:t>
            </a:r>
            <a:endParaRPr b="0" lang="en-US" sz="1820" spc="-1" strike="noStrike">
              <a:latin typeface="Arial"/>
            </a:endParaRPr>
          </a:p>
        </p:txBody>
      </p:sp>
      <p:sp>
        <p:nvSpPr>
          <p:cNvPr id="84" name="TextShape 3"/>
          <p:cNvSpPr txBox="1"/>
          <p:nvPr/>
        </p:nvSpPr>
        <p:spPr>
          <a:xfrm>
            <a:off x="3722760" y="4441320"/>
            <a:ext cx="3984120" cy="322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fld id="{BDB926FC-C539-4154-BD12-A37313F7F7FD}" type="author">
              <a:rPr b="0" lang="en-US" sz="1640" spc="-1" strike="noStrike">
                <a:latin typeface="Arial"/>
              </a:rPr>
              <a:t> </a:t>
            </a:fld>
            <a:endParaRPr b="0" lang="en-US" sz="164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medium.com/@pierre_guillou/how-to-install-fastai-v1-on-windows-10-ca1bc370dce4" TargetMode="External"/><Relationship Id="rId2" Type="http://schemas.openxmlformats.org/officeDocument/2006/relationships/slideLayout" Target="../slideLayouts/slideLayout3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227880" y="500760"/>
            <a:ext cx="4651200" cy="19681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Merriweather"/>
                <a:ea typeface="Merriweather"/>
              </a:rPr>
              <a:t>Fastai Lesson 8a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304920" y="2626560"/>
            <a:ext cx="3704040" cy="926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marL="457200" indent="-310680"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d9c4b1"/>
                </a:solidFill>
                <a:latin typeface="Roboto"/>
                <a:ea typeface="Roboto"/>
              </a:rPr>
              <a:t>TWiML Fastai Meetup</a:t>
            </a:r>
            <a:br/>
            <a:r>
              <a:rPr b="0" lang="en-US" sz="1600" spc="-1" strike="noStrike">
                <a:solidFill>
                  <a:srgbClr val="d9c4b1"/>
                </a:solidFill>
                <a:latin typeface="Roboto"/>
                <a:ea typeface="Roboto"/>
              </a:rPr>
              <a:t>Sat. 06 Jul 2019</a:t>
            </a:r>
            <a:br/>
            <a:r>
              <a:rPr b="0" lang="en-US" sz="1600" spc="-1" strike="noStrike">
                <a:solidFill>
                  <a:srgbClr val="d9c4b1"/>
                </a:solidFill>
                <a:latin typeface="Roboto"/>
                <a:ea typeface="Roboto"/>
              </a:rPr>
              <a:t>Joseph Catanzarite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4879080" y="500760"/>
            <a:ext cx="3953520" cy="41112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marL="457200" indent="-310680">
              <a:lnSpc>
                <a:spcPct val="115000"/>
              </a:lnSpc>
              <a:buClr>
                <a:srgbClr val="d9c4b1"/>
              </a:buClr>
              <a:buFont typeface="Roboto"/>
              <a:buChar char="●"/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Infrastructure</a:t>
            </a:r>
            <a:endParaRPr b="0" lang="en-US" sz="2000" spc="-1" strike="noStrike">
              <a:solidFill>
                <a:srgbClr val="ffffff"/>
              </a:solidFill>
              <a:latin typeface="Roboto"/>
              <a:ea typeface="Roboto"/>
            </a:endParaRPr>
          </a:p>
          <a:p>
            <a:pPr marL="457200" indent="-310680">
              <a:lnSpc>
                <a:spcPct val="115000"/>
              </a:lnSpc>
              <a:buClr>
                <a:srgbClr val="d9c4b1"/>
              </a:buClr>
              <a:buFont typeface="Roboto"/>
              <a:buChar char="●"/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Broadcasting</a:t>
            </a:r>
            <a:endParaRPr b="0" lang="en-US" sz="2000" spc="-1" strike="noStrike">
              <a:solidFill>
                <a:srgbClr val="ffffff"/>
              </a:solidFill>
              <a:latin typeface="Roboto"/>
              <a:ea typeface="Roboto"/>
            </a:endParaRPr>
          </a:p>
          <a:p>
            <a:pPr marL="457200" indent="-310680">
              <a:lnSpc>
                <a:spcPct val="115000"/>
              </a:lnSpc>
              <a:buClr>
                <a:srgbClr val="d9c4b1"/>
              </a:buClr>
              <a:buFont typeface="Roboto"/>
              <a:buChar char="●"/>
            </a:pPr>
            <a:endParaRPr b="0" lang="en-US" sz="2000" spc="-1" strike="noStrike">
              <a:solidFill>
                <a:srgbClr val="ffffff"/>
              </a:solidFill>
              <a:latin typeface="Roboto"/>
              <a:ea typeface="Roboto"/>
            </a:endParaRPr>
          </a:p>
          <a:p>
            <a:pPr marL="457200" indent="-310680">
              <a:lnSpc>
                <a:spcPct val="115000"/>
              </a:lnSpc>
              <a:buClr>
                <a:srgbClr val="d9c4b1"/>
              </a:buClr>
              <a:buFont typeface="Roboto"/>
              <a:buChar char="●"/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Next week:</a:t>
            </a:r>
            <a:endParaRPr b="0" lang="en-US" sz="2000" spc="-1" strike="noStrike">
              <a:solidFill>
                <a:srgbClr val="ffffff"/>
              </a:solidFill>
              <a:latin typeface="Roboto"/>
              <a:ea typeface="Roboto"/>
            </a:endParaRPr>
          </a:p>
          <a:p>
            <a:pPr marL="457200" indent="-310680">
              <a:lnSpc>
                <a:spcPct val="115000"/>
              </a:lnSpc>
              <a:buClr>
                <a:srgbClr val="d9c4b1"/>
              </a:buClr>
              <a:buFont typeface="Roboto"/>
              <a:buChar char="●"/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Sat. 7/13 Lesson 8b</a:t>
            </a:r>
            <a:endParaRPr b="0" lang="en-US" sz="2000" spc="-1" strike="noStrike">
              <a:solidFill>
                <a:srgbClr val="ffffff"/>
              </a:solidFill>
              <a:latin typeface="Roboto"/>
              <a:ea typeface="Robot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1436760" y="587880"/>
            <a:ext cx="5878080" cy="321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0" name="" descr=""/>
          <p:cNvPicPr/>
          <p:nvPr/>
        </p:nvPicPr>
        <p:blipFill>
          <a:blip r:embed="rId1"/>
          <a:stretch/>
        </p:blipFill>
        <p:spPr>
          <a:xfrm>
            <a:off x="61200" y="-207360"/>
            <a:ext cx="9143640" cy="4962240"/>
          </a:xfrm>
          <a:prstGeom prst="rect">
            <a:avLst/>
          </a:prstGeom>
          <a:ln>
            <a:noFill/>
          </a:ln>
        </p:spPr>
      </p:pic>
      <p:sp>
        <p:nvSpPr>
          <p:cNvPr id="151" name="TextShape 3"/>
          <p:cNvSpPr txBox="1"/>
          <p:nvPr/>
        </p:nvSpPr>
        <p:spPr>
          <a:xfrm>
            <a:off x="1005840" y="4797360"/>
            <a:ext cx="6858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https://en.wikipedia.org/wiki/List_of_mathematical_symbols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 rot="21535200">
            <a:off x="1427760" y="590760"/>
            <a:ext cx="5878080" cy="321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1"/>
          <a:stretch/>
        </p:blipFill>
        <p:spPr>
          <a:xfrm>
            <a:off x="1006200" y="365760"/>
            <a:ext cx="6857640" cy="457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1436760" y="587880"/>
            <a:ext cx="5878080" cy="321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1485720" y="4799160"/>
            <a:ext cx="6126480" cy="349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Courier New"/>
              </a:rPr>
              <a:t>http://d</a:t>
            </a:r>
            <a:r>
              <a:rPr b="0" lang="en-US" sz="1800" spc="-1" strike="noStrike">
                <a:latin typeface="Courier New"/>
              </a:rPr>
              <a:t>etexify.kirelabs.org/classify.html</a:t>
            </a:r>
            <a:endParaRPr b="0" lang="en-US" sz="1800" spc="-1" strike="noStrike">
              <a:latin typeface="Courier New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1"/>
          <a:stretch/>
        </p:blipFill>
        <p:spPr>
          <a:xfrm>
            <a:off x="1403640" y="203760"/>
            <a:ext cx="5911560" cy="4591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130320" y="1575000"/>
            <a:ext cx="4167360" cy="1536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600" spc="-1" strike="noStrike">
                <a:solidFill>
                  <a:srgbClr val="ffffff"/>
                </a:solidFill>
                <a:latin typeface="Arial"/>
              </a:rPr>
              <a:t>Exporting jupyter notebooks as Python modules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4703760" y="457200"/>
            <a:ext cx="4165920" cy="409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>
              <a:spcBef>
                <a:spcPts val="1284"/>
              </a:spcBef>
            </a:pPr>
            <a:r>
              <a:rPr b="0" lang="en-US" sz="2000" spc="-1" strike="noStrike">
                <a:latin typeface="Arial"/>
              </a:rPr>
              <a:t>First notebook 00_exports.ipynb:</a:t>
            </a:r>
            <a:endParaRPr b="0" lang="en-US" sz="20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000" spc="-1" strike="noStrike">
                <a:latin typeface="Courier New"/>
              </a:rPr>
              <a:t>!python notebook2script.py 00_exports.ipynb</a:t>
            </a:r>
            <a:endParaRPr b="0" lang="en-US" sz="20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000" spc="-1" strike="noStrike">
                <a:latin typeface="Arial"/>
              </a:rPr>
              <a:t>Converts 00_exports.ipynb to exp\nb_00.py, a python module</a:t>
            </a:r>
            <a:endParaRPr b="0" lang="en-US" sz="20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000" spc="-1" strike="noStrike">
                <a:latin typeface="Arial"/>
              </a:rPr>
              <a:t>Next notebook 01_matmul.ipynb:</a:t>
            </a:r>
            <a:endParaRPr b="0" lang="en-US" sz="20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000" spc="-1" strike="noStrike">
                <a:latin typeface="Courier New"/>
              </a:rPr>
              <a:t>from exp.nb_00 import *</a:t>
            </a:r>
            <a:endParaRPr b="0" lang="en-US" sz="20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000" spc="-1" strike="noStrike">
                <a:latin typeface="Arial"/>
              </a:rPr>
              <a:t>Each notebook imports material from the previous notebook, in the form of a file exp\nb_xx.py</a:t>
            </a:r>
            <a:endParaRPr b="0" lang="en-US" sz="20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000" spc="-1" strike="noStrike">
                <a:latin typeface="Arial"/>
              </a:rPr>
              <a:t> </a:t>
            </a:r>
            <a:endParaRPr b="0" lang="en-US" sz="20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000" spc="-1" strike="noStrike">
                <a:latin typeface="Arial"/>
              </a:rPr>
              <a:t> 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130320" y="3526920"/>
            <a:ext cx="8164080" cy="597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600" spc="-1" strike="noStrike">
                <a:solidFill>
                  <a:srgbClr val="ffffff"/>
                </a:solidFill>
                <a:latin typeface="Arial"/>
              </a:rPr>
              <a:t>Broadcasting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0" name="TextShape 2"/>
          <p:cNvSpPr txBox="1"/>
          <p:nvPr/>
        </p:nvSpPr>
        <p:spPr>
          <a:xfrm>
            <a:off x="4114800" y="274320"/>
            <a:ext cx="4902840" cy="1005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>
              <a:spcBef>
                <a:spcPts val="1284"/>
              </a:spcBef>
            </a:pPr>
            <a:r>
              <a:rPr b="0" lang="en-US" sz="2800" spc="-1" strike="noStrike">
                <a:latin typeface="Arial"/>
              </a:rPr>
              <a:t>Extends array operation syntax via implicit rules</a:t>
            </a:r>
            <a:endParaRPr b="0" lang="en-US" sz="28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000" spc="-1" strike="noStrike">
                <a:latin typeface="Arial"/>
              </a:rPr>
              <a:t> 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1"/>
          <a:stretch/>
        </p:blipFill>
        <p:spPr>
          <a:xfrm>
            <a:off x="4023360" y="1223640"/>
            <a:ext cx="4994280" cy="3622680"/>
          </a:xfrm>
          <a:prstGeom prst="rect">
            <a:avLst/>
          </a:prstGeom>
          <a:ln>
            <a:noFill/>
          </a:ln>
        </p:spPr>
      </p:pic>
      <p:sp>
        <p:nvSpPr>
          <p:cNvPr id="162" name="TextShape 3"/>
          <p:cNvSpPr txBox="1"/>
          <p:nvPr/>
        </p:nvSpPr>
        <p:spPr>
          <a:xfrm>
            <a:off x="0" y="4846320"/>
            <a:ext cx="9144000" cy="376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900" spc="-1" strike="noStrike">
                <a:latin typeface="Courier New"/>
              </a:rPr>
              <a:t>https://mathematica.stackexchange.com/questions/99171/how-to-implement-the-general-array-broadcasting-method-from-numpy</a:t>
            </a:r>
            <a:endParaRPr b="0" lang="en-US" sz="900" spc="-1" strike="noStrike">
              <a:latin typeface="Courier New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130320" y="3526920"/>
            <a:ext cx="8164080" cy="597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750" spc="-1" strike="noStrike">
                <a:latin typeface="Arial"/>
              </a:rPr>
              <a:t>Broadcasting Rules</a:t>
            </a:r>
            <a:endParaRPr b="0" lang="en-US" sz="3750" spc="-1" strike="noStrike">
              <a:latin typeface="Arial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2834640" y="182880"/>
            <a:ext cx="5878080" cy="321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35000"/>
          </a:bodyPr>
          <a:p>
            <a:pPr>
              <a:spcBef>
                <a:spcPts val="1284"/>
              </a:spcBef>
            </a:pPr>
            <a:r>
              <a:rPr b="0" lang="en-US" sz="2910" spc="-1" strike="noStrike">
                <a:latin typeface="Arial"/>
              </a:rPr>
              <a:t> </a:t>
            </a:r>
            <a:endParaRPr b="0" lang="en-US" sz="291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1" lang="en-US" sz="2910" spc="-1" strike="noStrike">
                <a:latin typeface="Arial"/>
              </a:rPr>
              <a:t>Rule 1:</a:t>
            </a:r>
            <a:r>
              <a:rPr b="0" lang="en-US" sz="2910" spc="-1" strike="noStrike">
                <a:latin typeface="Arial"/>
              </a:rPr>
              <a:t> If the two arrays differ in their number of dimensions, the shape of the one with fewer dimensions is padded with ones on its leading (left) side.</a:t>
            </a:r>
            <a:endParaRPr b="0" lang="en-US" sz="291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1" lang="en-US" sz="2910" spc="-1" strike="noStrike">
                <a:latin typeface="Arial"/>
              </a:rPr>
              <a:t>Rule 2:</a:t>
            </a:r>
            <a:r>
              <a:rPr b="0" lang="en-US" sz="2910" spc="-1" strike="noStrike">
                <a:latin typeface="Arial"/>
              </a:rPr>
              <a:t> If the shape of the two arrays does not match in any dimension, the array with shape equal to 1 in that dimension is stretched to match the other shape.</a:t>
            </a:r>
            <a:endParaRPr b="0" lang="en-US" sz="291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1" lang="en-US" sz="2910" spc="-1" strike="noStrike">
                <a:latin typeface="Arial"/>
              </a:rPr>
              <a:t>Rule 3:</a:t>
            </a:r>
            <a:r>
              <a:rPr b="0" lang="en-US" sz="2910" spc="-1" strike="noStrike">
                <a:latin typeface="Arial"/>
              </a:rPr>
              <a:t> If in any dimension the sizes disagree and neither is equal to 1, an error is raised.</a:t>
            </a:r>
            <a:endParaRPr b="0" lang="en-US" sz="291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910" spc="-1" strike="noStrike">
                <a:latin typeface="Courier New"/>
              </a:rPr>
              <a:t> </a:t>
            </a:r>
            <a:endParaRPr b="0" lang="en-US" sz="291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910" spc="-1" strike="noStrike">
                <a:latin typeface="Arial"/>
              </a:rPr>
              <a:t> </a:t>
            </a:r>
            <a:endParaRPr b="0" lang="en-US" sz="2910" spc="-1" strike="noStrike">
              <a:latin typeface="Arial"/>
            </a:endParaRPr>
          </a:p>
        </p:txBody>
      </p:sp>
      <p:sp>
        <p:nvSpPr>
          <p:cNvPr id="165" name="TextShape 3"/>
          <p:cNvSpPr txBox="1"/>
          <p:nvPr/>
        </p:nvSpPr>
        <p:spPr>
          <a:xfrm>
            <a:off x="1188720" y="4389120"/>
            <a:ext cx="7315200" cy="613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Courier New"/>
              </a:rPr>
              <a:t>https://jakevdp.github.io/PythonDataScienceHandbook/02.05-computation-on-arrays-broadcasting.html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1436760" y="587880"/>
            <a:ext cx="5878080" cy="261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1000"/>
          </a:bodyPr>
          <a:p>
            <a:pPr>
              <a:spcBef>
                <a:spcPts val="1284"/>
              </a:spcBef>
            </a:pPr>
            <a:r>
              <a:rPr b="0" lang="en-US" sz="2400" spc="-1" strike="noStrike">
                <a:latin typeface="Arial"/>
              </a:rPr>
              <a:t> </a:t>
            </a:r>
            <a:endParaRPr b="0" lang="en-US" sz="24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400" spc="-1" strike="noStrike">
                <a:latin typeface="Courier New"/>
              </a:rPr>
              <a:t>00_exports.ipynb</a:t>
            </a:r>
            <a:r>
              <a:rPr b="0" lang="en-US" sz="2400" spc="-1" strike="noStrike">
                <a:latin typeface="Arial"/>
              </a:rPr>
              <a:t> and  </a:t>
            </a:r>
            <a:r>
              <a:rPr b="0" lang="en-US" sz="2400" spc="-1" strike="noStrike">
                <a:latin typeface="Courier New"/>
              </a:rPr>
              <a:t>01_matmul.ipynb</a:t>
            </a:r>
            <a:endParaRPr b="0" lang="en-US" sz="24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400" spc="-1" strike="noStrike">
                <a:latin typeface="Arial"/>
              </a:rPr>
              <a:t>Play with them until you understand as much as you can!</a:t>
            </a:r>
            <a:endParaRPr b="0" lang="en-US" sz="24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400" spc="-1" strike="noStrike">
                <a:latin typeface="Arial"/>
              </a:rPr>
              <a:t>Also, have a look inside </a:t>
            </a:r>
            <a:endParaRPr b="0" lang="en-US" sz="24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400" spc="-1" strike="noStrike">
                <a:latin typeface="Courier New"/>
              </a:rPr>
              <a:t>notebook2script.py </a:t>
            </a:r>
            <a:endParaRPr b="0" lang="en-US" sz="24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400" spc="-1" strike="noStrike">
                <a:latin typeface="Arial"/>
              </a:rPr>
              <a:t>to see what it’s doing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Shape 2"/>
          <p:cNvSpPr txBox="1"/>
          <p:nvPr/>
        </p:nvSpPr>
        <p:spPr>
          <a:xfrm>
            <a:off x="130320" y="3527280"/>
            <a:ext cx="8164080" cy="597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200" spc="-1" strike="noStrike">
                <a:latin typeface="Arial"/>
              </a:rPr>
              <a:t>Run through the notebooks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130320" y="3526920"/>
            <a:ext cx="8164080" cy="597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0" lang="en-US" sz="3750" spc="-1" strike="noStrike">
                <a:latin typeface="Arial"/>
              </a:rPr>
              <a:t>For next time</a:t>
            </a:r>
            <a:endParaRPr b="0" lang="en-US" sz="3750" spc="-1" strike="noStrike">
              <a:latin typeface="Arial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2808720" y="313560"/>
            <a:ext cx="5878080" cy="321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>
              <a:spcBef>
                <a:spcPts val="1284"/>
              </a:spcBef>
            </a:pPr>
            <a:r>
              <a:rPr b="0" lang="en-US" sz="2200" spc="-1" strike="noStrike">
                <a:latin typeface="Arial"/>
              </a:rPr>
              <a:t>Set up your environment to run notebooks!</a:t>
            </a:r>
            <a:endParaRPr b="0" lang="en-US" sz="22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200" spc="-1" strike="noStrike">
                <a:latin typeface="Arial"/>
              </a:rPr>
              <a:t>Study the second half of Lesson 8, on forward and backward propagation</a:t>
            </a:r>
            <a:endParaRPr b="0" lang="en-US" sz="22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200" spc="-1" strike="noStrike">
                <a:latin typeface="Arial"/>
              </a:rPr>
              <a:t>Work through the associated notebook </a:t>
            </a:r>
            <a:r>
              <a:rPr b="0" lang="en-US" sz="2200" spc="-1" strike="noStrike">
                <a:latin typeface="Courier New"/>
              </a:rPr>
              <a:t>02_fully_connected.ipynb</a:t>
            </a:r>
            <a:endParaRPr b="0" lang="en-US" sz="22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200" spc="-1" strike="noStrike">
                <a:latin typeface="Arial"/>
              </a:rPr>
              <a:t>Read section 2.2 in the “Delving Deep Into Rectifiers” paper </a:t>
            </a:r>
            <a:endParaRPr b="0" lang="en-US" sz="22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200" spc="-1" strike="noStrike">
                <a:latin typeface="Courier New"/>
              </a:rPr>
              <a:t>https://arxiv.org/abs/1502.01852</a:t>
            </a:r>
            <a:endParaRPr b="0" lang="en-US" sz="220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910" spc="-1" strike="noStrike">
                <a:latin typeface="Arial"/>
              </a:rPr>
              <a:t> </a:t>
            </a:r>
            <a:endParaRPr b="0" lang="en-US" sz="2910" spc="-1" strike="noStrike">
              <a:latin typeface="Arial"/>
            </a:endParaRPr>
          </a:p>
          <a:p>
            <a:pPr>
              <a:spcBef>
                <a:spcPts val="1284"/>
              </a:spcBef>
            </a:pPr>
            <a:r>
              <a:rPr b="0" lang="en-US" sz="2910" spc="-1" strike="noStrike">
                <a:latin typeface="Arial"/>
              </a:rPr>
              <a:t> </a:t>
            </a:r>
            <a:endParaRPr b="0" lang="en-US" sz="291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14040" y="-202320"/>
            <a:ext cx="9143640" cy="4962240"/>
          </a:xfrm>
          <a:prstGeom prst="rect">
            <a:avLst/>
          </a:prstGeom>
          <a:ln>
            <a:noFill/>
          </a:ln>
        </p:spPr>
      </p:pic>
      <p:sp>
        <p:nvSpPr>
          <p:cNvPr id="125" name="TextShape 1"/>
          <p:cNvSpPr txBox="1"/>
          <p:nvPr/>
        </p:nvSpPr>
        <p:spPr>
          <a:xfrm>
            <a:off x="1365120" y="4808160"/>
            <a:ext cx="41148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Overview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" descr=""/>
          <p:cNvPicPr/>
          <p:nvPr/>
        </p:nvPicPr>
        <p:blipFill>
          <a:blip r:embed="rId1"/>
          <a:stretch/>
        </p:blipFill>
        <p:spPr>
          <a:xfrm>
            <a:off x="14040" y="-202320"/>
            <a:ext cx="9143640" cy="4962240"/>
          </a:xfrm>
          <a:prstGeom prst="rect">
            <a:avLst/>
          </a:prstGeom>
          <a:ln w="18360">
            <a:solidFill>
              <a:srgbClr val="3465a4"/>
            </a:solidFill>
            <a:round/>
            <a:headEnd len="med" type="stealth" w="med"/>
          </a:ln>
        </p:spPr>
      </p:pic>
      <p:sp>
        <p:nvSpPr>
          <p:cNvPr id="127" name="TextShape 1"/>
          <p:cNvSpPr txBox="1"/>
          <p:nvPr/>
        </p:nvSpPr>
        <p:spPr>
          <a:xfrm>
            <a:off x="365760" y="4797360"/>
            <a:ext cx="457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Run the notebooks on the cloud</a:t>
            </a:r>
            <a:endParaRPr b="0" lang="en-US" sz="1800" spc="-1" strike="noStrike">
              <a:latin typeface="Arial"/>
            </a:endParaRPr>
          </a:p>
        </p:txBody>
      </p:sp>
      <p:cxnSp>
        <p:nvCxnSpPr>
          <p:cNvPr id="128" name="Line 2"/>
          <p:cNvCxnSpPr/>
          <p:nvPr/>
        </p:nvCxnSpPr>
        <p:spPr>
          <a:xfrm>
            <a:off x="0" y="0"/>
            <a:ext cx="360" cy="360"/>
          </a:xfrm>
          <a:prstGeom prst="line">
            <a:avLst/>
          </a:prstGeom>
          <a:ln>
            <a:solidFill>
              <a:srgbClr val="3465a4"/>
            </a:solidFill>
          </a:ln>
        </p:spPr>
      </p:cxnSp>
      <p:cxnSp>
        <p:nvCxnSpPr>
          <p:cNvPr id="129" name="Line 3"/>
          <p:cNvCxnSpPr>
            <a:stCxn id="127" idx="0"/>
          </p:cNvCxnSpPr>
          <p:nvPr/>
        </p:nvCxnSpPr>
        <p:spPr>
          <a:xfrm flipH="1" flipV="1">
            <a:off x="1659600" y="3315960"/>
            <a:ext cx="992520" cy="1481760"/>
          </a:xfrm>
          <a:prstGeom prst="curvedConnector3">
            <a:avLst/>
          </a:prstGeom>
          <a:ln>
            <a:solidFill>
              <a:srgbClr val="3465a4"/>
            </a:solidFill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182880" y="1188720"/>
            <a:ext cx="8164080" cy="2769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spAutoFit/>
          </a:bodyPr>
          <a:p>
            <a:pPr algn="ctr"/>
            <a:r>
              <a:rPr b="0" lang="en-US" sz="2800" spc="-1" strike="noStrike">
                <a:latin typeface="Arial"/>
              </a:rPr>
              <a:t>How to install fastai v1 on Windows 10 </a:t>
            </a:r>
            <a:endParaRPr b="0" lang="en-US" sz="2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Medium article by Pierre Guillou</a:t>
            </a:r>
            <a:r>
              <a:rPr b="0" lang="en-US" sz="1800" spc="-1" strike="noStrike">
                <a:latin typeface="Arial"/>
                <a:hlinkClick r:id="rId1"/>
              </a:rPr>
              <a:t>https://medium.com/@pierre_guillou/how-to-install-fastai-v1-on-windows-10-ca1bc370dce4</a:t>
            </a:r>
            <a:r>
              <a:rPr b="0" lang="en-US" sz="3200" spc="-1" strike="noStrike">
                <a:latin typeface="Arial"/>
              </a:rPr>
              <a:t> </a:t>
            </a:r>
            <a:endParaRPr b="0" lang="en-US" sz="3200" spc="-1" strike="noStrike">
              <a:latin typeface="Arial"/>
            </a:endParaRPr>
          </a:p>
          <a:p>
            <a:pPr algn="ctr"/>
            <a:r>
              <a:rPr b="0" lang="en-US" sz="2800" spc="-1" strike="noStrike">
                <a:latin typeface="Arial"/>
              </a:rPr>
              <a:t>Installation Guide on fastai/README</a:t>
            </a:r>
            <a:endParaRPr b="0" lang="en-US" sz="2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https://github.com/fastai/fastai/blob/master/README.md#conda-install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365760" y="274320"/>
            <a:ext cx="8375040" cy="779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  <a:ea typeface="Roboto"/>
              </a:rPr>
              <a:t>Or, run the notebooks on your own computer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311760" y="500760"/>
            <a:ext cx="3706200" cy="25084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644720" y="500760"/>
            <a:ext cx="4165920" cy="4098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1"/>
          <a:stretch/>
        </p:blipFill>
        <p:spPr>
          <a:xfrm>
            <a:off x="61200" y="136800"/>
            <a:ext cx="9143640" cy="4962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130320" y="3526920"/>
            <a:ext cx="8164080" cy="597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pic>
        <p:nvPicPr>
          <p:cNvPr id="136" name="" descr=""/>
          <p:cNvPicPr/>
          <p:nvPr/>
        </p:nvPicPr>
        <p:blipFill>
          <a:blip r:embed="rId1"/>
          <a:stretch/>
        </p:blipFill>
        <p:spPr>
          <a:xfrm>
            <a:off x="61200" y="-207360"/>
            <a:ext cx="9143640" cy="4962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130320" y="3526920"/>
            <a:ext cx="8164080" cy="597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1436760" y="587880"/>
            <a:ext cx="5878080" cy="321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9" name="" descr=""/>
          <p:cNvPicPr/>
          <p:nvPr/>
        </p:nvPicPr>
        <p:blipFill>
          <a:blip r:embed="rId1"/>
          <a:stretch/>
        </p:blipFill>
        <p:spPr>
          <a:xfrm>
            <a:off x="0" y="-207360"/>
            <a:ext cx="9143640" cy="4962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130320" y="3526920"/>
            <a:ext cx="8164080" cy="597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41" name="TextShape 2"/>
          <p:cNvSpPr txBox="1"/>
          <p:nvPr/>
        </p:nvSpPr>
        <p:spPr>
          <a:xfrm>
            <a:off x="1436760" y="587880"/>
            <a:ext cx="5878080" cy="321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1"/>
          <a:stretch/>
        </p:blipFill>
        <p:spPr>
          <a:xfrm>
            <a:off x="61200" y="-207360"/>
            <a:ext cx="9143640" cy="4962240"/>
          </a:xfrm>
          <a:prstGeom prst="rect">
            <a:avLst/>
          </a:prstGeom>
          <a:ln>
            <a:noFill/>
          </a:ln>
        </p:spPr>
      </p:pic>
      <p:sp>
        <p:nvSpPr>
          <p:cNvPr id="143" name="TextShape 3"/>
          <p:cNvSpPr txBox="1"/>
          <p:nvPr/>
        </p:nvSpPr>
        <p:spPr>
          <a:xfrm>
            <a:off x="1737360" y="3585600"/>
            <a:ext cx="58521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Road map for the first few lessons 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130320" y="3526920"/>
            <a:ext cx="8164080" cy="597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endParaRPr b="0" lang="en-US" sz="3750" spc="-1" strike="noStrike">
              <a:latin typeface="Arial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1436760" y="587880"/>
            <a:ext cx="5878080" cy="321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61200" y="-207360"/>
            <a:ext cx="9143640" cy="4962240"/>
          </a:xfrm>
          <a:prstGeom prst="rect">
            <a:avLst/>
          </a:prstGeom>
          <a:ln>
            <a:noFill/>
          </a:ln>
        </p:spPr>
      </p:pic>
      <p:sp>
        <p:nvSpPr>
          <p:cNvPr id="147" name="TextShape 3"/>
          <p:cNvSpPr txBox="1"/>
          <p:nvPr/>
        </p:nvSpPr>
        <p:spPr>
          <a:xfrm>
            <a:off x="1737360" y="4777920"/>
            <a:ext cx="60350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Arial"/>
              </a:rPr>
              <a:t>Familiarize with Math symbols and Greek alphabet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Application>LibreOffice/6.2.2.2$Windows_X86_64 LibreOffice_project/2b840030fec2aae0fd2658d8d4f9548af4e3518d</Application>
  <Words>27</Words>
  <Paragraphs>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jcat</dc:creator>
  <dc:description/>
  <dc:language>en-US</dc:language>
  <cp:lastModifiedBy/>
  <dcterms:modified xsi:type="dcterms:W3CDTF">2019-07-06T12:26:26Z</dcterms:modified>
  <cp:revision>26</cp:revision>
  <dc:subject/>
  <dc:title>Study Group TWiML x Fast.ai Introduction to Machine Learning for Coders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</vt:i4>
  </property>
</Properties>
</file>